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Raleway"/>
      <p:regular r:id="rId41"/>
      <p:bold r:id="rId42"/>
      <p:italic r:id="rId43"/>
      <p:boldItalic r:id="rId44"/>
    </p:embeddedFont>
    <p:embeddedFont>
      <p:font typeface="Proxima Nova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Arial Black"/>
      <p:regular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aleway-bold.fntdata"/><Relationship Id="rId41" Type="http://schemas.openxmlformats.org/officeDocument/2006/relationships/font" Target="fonts/Raleway-regular.fntdata"/><Relationship Id="rId44" Type="http://schemas.openxmlformats.org/officeDocument/2006/relationships/font" Target="fonts/Raleway-boldItalic.fntdata"/><Relationship Id="rId43" Type="http://schemas.openxmlformats.org/officeDocument/2006/relationships/font" Target="fonts/Raleway-italic.fntdata"/><Relationship Id="rId46" Type="http://schemas.openxmlformats.org/officeDocument/2006/relationships/font" Target="fonts/ProximaNova-bold.fntdata"/><Relationship Id="rId45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roximaNova-boldItalic.fntdata"/><Relationship Id="rId47" Type="http://schemas.openxmlformats.org/officeDocument/2006/relationships/font" Target="fonts/ProximaNova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ArialBlack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367c08b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367c08b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367c08b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367c08b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3410e650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3410e650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367c08be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367c08be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367c08be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367c08be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367c08be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367c08be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90217d91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90217d91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367c08be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4367c08be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4367c08be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4367c08be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367c08be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4367c08be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cfc18ba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cfc18ba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90217d91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90217d91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367c08be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367c08be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367c08be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4367c08be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367c08be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4367c08be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367c08be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367c08be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4367c08be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4367c08be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90217d91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390217d91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367c08be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4367c08be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4367c08be6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4367c08be6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367c08be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367c08be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90217d91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90217d91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367c08be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367c08be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4367c08be6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4367c08be6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90217d91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390217d91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367c08be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4367c08be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367c08be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4367c08be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90217d919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390217d919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90217d91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90217d91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90217d9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90217d9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90217d91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90217d91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90217d91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390217d91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3410e650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3410e650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3410e650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3410e650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ia basic layou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1160" lvl="0" marL="457200" marR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94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94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4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8" y="4711434"/>
            <a:ext cx="278535" cy="34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525" y="4114025"/>
            <a:ext cx="1771450" cy="9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make.firialabs.com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 </a:t>
            </a:r>
            <a:endParaRPr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415850" y="1738075"/>
            <a:ext cx="82536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b="1" lang="en" sz="3600">
                <a:solidFill>
                  <a:srgbClr val="4EB748"/>
                </a:solidFill>
              </a:rPr>
              <a:t>🐍</a:t>
            </a:r>
            <a:r>
              <a:rPr b="1" lang="en" sz="3600">
                <a:solidFill>
                  <a:srgbClr val="4EB748"/>
                </a:solidFill>
              </a:rPr>
              <a:t>CodeX Monthly Project</a:t>
            </a:r>
            <a:endParaRPr b="1" sz="3600">
              <a:solidFill>
                <a:srgbClr val="4EB7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374" y="264475"/>
            <a:ext cx="2238002" cy="23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Assign values to use with the rain</a:t>
            </a:r>
            <a:endParaRPr b="1">
              <a:solidFill>
                <a:srgbClr val="4EB748"/>
              </a:solidFill>
            </a:endParaRPr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amount of shaking is read using the </a:t>
            </a:r>
            <a:r>
              <a:rPr lang="en" sz="2200"/>
              <a:t>accelerometer.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Look on your CodeX below the display screen.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Find the accelerometer. It detects the position in three dimensions.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850" y="3230729"/>
            <a:ext cx="1997250" cy="16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Assign values to use with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By using a little math, you can calculate the change in position (shaking).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</a:t>
            </a:r>
            <a:r>
              <a:rPr lang="en" sz="2400"/>
              <a:t>function</a:t>
            </a:r>
            <a:r>
              <a:rPr lang="en" sz="2400"/>
              <a:t> that reads the accelerometer and does the math is provided for you.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526" y="3562926"/>
            <a:ext cx="6004826" cy="11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Assign values to use with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first code to add is an if statement selection that will give values for the type of rain: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is_raining</a:t>
            </a:r>
            <a:r>
              <a:rPr lang="en" sz="2000">
                <a:solidFill>
                  <a:srgbClr val="434343"/>
                </a:solidFill>
              </a:rPr>
              <a:t>: a Boolean that is either True or False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g</a:t>
            </a:r>
            <a:r>
              <a:rPr b="1" lang="en" sz="2000">
                <a:solidFill>
                  <a:srgbClr val="434343"/>
                </a:solidFill>
              </a:rPr>
              <a:t>ap</a:t>
            </a:r>
            <a:r>
              <a:rPr lang="en" sz="2000">
                <a:solidFill>
                  <a:srgbClr val="434343"/>
                </a:solidFill>
              </a:rPr>
              <a:t>: How much distance between rain lines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r</a:t>
            </a:r>
            <a:r>
              <a:rPr b="1" lang="en" sz="2000">
                <a:solidFill>
                  <a:srgbClr val="434343"/>
                </a:solidFill>
              </a:rPr>
              <a:t>ain_loops</a:t>
            </a:r>
            <a:r>
              <a:rPr lang="en" sz="2000">
                <a:solidFill>
                  <a:srgbClr val="434343"/>
                </a:solidFill>
              </a:rPr>
              <a:t>: How many times the rain loop will run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d</a:t>
            </a:r>
            <a:r>
              <a:rPr b="1" lang="en" sz="2000">
                <a:solidFill>
                  <a:srgbClr val="434343"/>
                </a:solidFill>
              </a:rPr>
              <a:t>elay</a:t>
            </a:r>
            <a:r>
              <a:rPr lang="en" sz="2000">
                <a:solidFill>
                  <a:srgbClr val="434343"/>
                </a:solidFill>
              </a:rPr>
              <a:t>: How fast the rain falls (very small number for fast rain)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Assign values to use with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Read through the provided code in the function.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It will read the accelerometer every tenth of a second for 20 times and count the changes in position (shaking).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will add in if..elif..else statement to the </a:t>
            </a:r>
            <a:r>
              <a:rPr lang="en" sz="2400"/>
              <a:t>function</a:t>
            </a:r>
            <a:r>
              <a:rPr lang="en" sz="2400"/>
              <a:t> that returns the values for each type of rain.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Assign values to use with the rain</a:t>
            </a:r>
            <a:endParaRPr b="1">
              <a:solidFill>
                <a:srgbClr val="4EB74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rPr lang="en" sz="2100"/>
              <a:t>Add this code to the function (you do not need to add the comments):</a:t>
            </a:r>
            <a:endParaRPr sz="2100"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400" y="2081250"/>
            <a:ext cx="6537375" cy="23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Assign values to use with the rain</a:t>
            </a:r>
            <a:endParaRPr b="1">
              <a:solidFill>
                <a:srgbClr val="4EB74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rPr lang="en" sz="2100"/>
              <a:t>You can adjust the values for each condition, and the values returned to get the type of rain you want. </a:t>
            </a:r>
            <a:endParaRPr sz="2100"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400" y="2395925"/>
            <a:ext cx="6537375" cy="23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2: Create a list for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will use a lot of gray lines to form the rain.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number of lines depends on the type of rain.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distance between the lines depends on the type of rain.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 a list for the position of each gray line.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2: Create a list for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this function to your code, just below the first three functions.</a:t>
            </a:r>
            <a:endParaRPr sz="2400"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554" y="2786900"/>
            <a:ext cx="5580425" cy="19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2: Create a list for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Let’s examine the code:</a:t>
            </a:r>
            <a:endParaRPr sz="2400"/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124" y="2375425"/>
            <a:ext cx="6515600" cy="2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/>
        </p:nvSpPr>
        <p:spPr>
          <a:xfrm>
            <a:off x="5363775" y="3115150"/>
            <a:ext cx="2323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# of lines to create</a:t>
            </a:r>
            <a:endParaRPr sz="16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1" name="Google Shape;181;p31"/>
          <p:cNvCxnSpPr/>
          <p:nvPr/>
        </p:nvCxnSpPr>
        <p:spPr>
          <a:xfrm flipH="1">
            <a:off x="5266925" y="3466125"/>
            <a:ext cx="459900" cy="217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31"/>
          <p:cNvSpPr txBox="1"/>
          <p:nvPr/>
        </p:nvSpPr>
        <p:spPr>
          <a:xfrm>
            <a:off x="517925" y="3405525"/>
            <a:ext cx="13968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Start with an empty list</a:t>
            </a:r>
            <a:endParaRPr sz="16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135550" y="2571750"/>
            <a:ext cx="1851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The first line starts near the left edge</a:t>
            </a:r>
            <a:endParaRPr sz="16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4" name="Google Shape;184;p31"/>
          <p:cNvCxnSpPr>
            <a:stCxn id="182" idx="3"/>
          </p:cNvCxnSpPr>
          <p:nvPr/>
        </p:nvCxnSpPr>
        <p:spPr>
          <a:xfrm flipH="1" rot="10800000">
            <a:off x="1914725" y="3490425"/>
            <a:ext cx="617100" cy="846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31"/>
          <p:cNvCxnSpPr>
            <a:stCxn id="183" idx="3"/>
          </p:cNvCxnSpPr>
          <p:nvPr/>
        </p:nvCxnSpPr>
        <p:spPr>
          <a:xfrm>
            <a:off x="1987450" y="2883450"/>
            <a:ext cx="556500" cy="254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31"/>
          <p:cNvSpPr txBox="1"/>
          <p:nvPr/>
        </p:nvSpPr>
        <p:spPr>
          <a:xfrm>
            <a:off x="2938350" y="4568875"/>
            <a:ext cx="3611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Change the position across the top for each line</a:t>
            </a:r>
            <a:endParaRPr sz="16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7048250" y="2077775"/>
            <a:ext cx="1851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Get a random starting height for each line</a:t>
            </a:r>
            <a:endParaRPr sz="16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8" name="Google Shape;188;p31"/>
          <p:cNvCxnSpPr>
            <a:stCxn id="187" idx="2"/>
          </p:cNvCxnSpPr>
          <p:nvPr/>
        </p:nvCxnSpPr>
        <p:spPr>
          <a:xfrm flipH="1">
            <a:off x="7348700" y="2701175"/>
            <a:ext cx="625500" cy="12855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31"/>
          <p:cNvCxnSpPr/>
          <p:nvPr/>
        </p:nvCxnSpPr>
        <p:spPr>
          <a:xfrm flipH="1" rot="10800000">
            <a:off x="3742050" y="4555250"/>
            <a:ext cx="205800" cy="1332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11700" y="923875"/>
            <a:ext cx="7835700" cy="15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2: Create a list for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for loop creates a list of lists.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beginning of the list might look something like:</a:t>
            </a:r>
            <a:endParaRPr sz="2400"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75" y="2514850"/>
            <a:ext cx="7650750" cy="47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636475" y="3071675"/>
            <a:ext cx="15201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First line: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Starts at (5, 19) on the screen.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2234000" y="3071675"/>
            <a:ext cx="15201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Second</a:t>
            </a: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line: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Starts at (20, 9) on the screen.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3906500" y="3071675"/>
            <a:ext cx="15201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Third</a:t>
            </a: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line: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Starts at (35, 3) on the screen.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35700"/>
            <a:ext cx="8150400" cy="3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month of April is known for its rain. Simulate rain on your CodeX, using the </a:t>
            </a:r>
            <a:r>
              <a:rPr lang="en"/>
              <a:t>accelerometer</a:t>
            </a:r>
            <a:r>
              <a:rPr lang="en"/>
              <a:t> to start rain showers.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Grab your </a:t>
            </a:r>
            <a:r>
              <a:rPr b="1" lang="en" sz="2400">
                <a:solidFill>
                  <a:srgbClr val="4EB748"/>
                </a:solidFill>
              </a:rPr>
              <a:t>CodeX</a:t>
            </a:r>
            <a:endParaRPr b="1" sz="2400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the starter program and write some code!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11700" y="1009325"/>
            <a:ext cx="82350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3: Simulate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 see the rain, you need another function.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This function will use an inner for loop to traverse (travel) the list and use its information to draw the lines.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It will also use an outer for loop to draw the lines moving down.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311700" y="1009325"/>
            <a:ext cx="82350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3: Simulate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this </a:t>
            </a:r>
            <a:r>
              <a:rPr lang="en" sz="2400"/>
              <a:t>function</a:t>
            </a:r>
            <a:r>
              <a:rPr lang="en" sz="2400"/>
              <a:t> below the other functions:</a:t>
            </a:r>
            <a:endParaRPr sz="2400"/>
          </a:p>
        </p:txBody>
      </p:sp>
      <p:pic>
        <p:nvPicPr>
          <p:cNvPr id="212" name="Google Shape;212;p34"/>
          <p:cNvPicPr preferRelativeResize="0"/>
          <p:nvPr/>
        </p:nvPicPr>
        <p:blipFill rotWithShape="1">
          <a:blip r:embed="rId3">
            <a:alphaModFix/>
          </a:blip>
          <a:srcRect b="13763" l="0" r="-1214" t="0"/>
          <a:stretch/>
        </p:blipFill>
        <p:spPr>
          <a:xfrm>
            <a:off x="1316875" y="2193750"/>
            <a:ext cx="7157200" cy="17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311700" y="1009325"/>
            <a:ext cx="82350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3: Simulate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Let’s examine the code</a:t>
            </a:r>
            <a:endParaRPr sz="2400"/>
          </a:p>
        </p:txBody>
      </p:sp>
      <p:pic>
        <p:nvPicPr>
          <p:cNvPr id="219" name="Google Shape;219;p35"/>
          <p:cNvPicPr preferRelativeResize="0"/>
          <p:nvPr/>
        </p:nvPicPr>
        <p:blipFill rotWithShape="1">
          <a:blip r:embed="rId3">
            <a:alphaModFix/>
          </a:blip>
          <a:srcRect b="15611" l="0" r="0" t="0"/>
          <a:stretch/>
        </p:blipFill>
        <p:spPr>
          <a:xfrm>
            <a:off x="1316875" y="2193750"/>
            <a:ext cx="7071350" cy="17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/>
          <p:nvPr/>
        </p:nvSpPr>
        <p:spPr>
          <a:xfrm>
            <a:off x="2495500" y="2873100"/>
            <a:ext cx="5892600" cy="726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6235125" y="730975"/>
            <a:ext cx="2371800" cy="18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Inner loop: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Traverses the list and uses the information to draw all the lines across the screen.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5128850" y="3900725"/>
            <a:ext cx="1324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Index:</a:t>
            </a:r>
            <a:b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Which line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6987675" y="3900725"/>
            <a:ext cx="1324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[0] is the x</a:t>
            </a:r>
            <a:endParaRPr sz="18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[1] is the y</a:t>
            </a:r>
            <a:endParaRPr sz="18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4" name="Google Shape;224;p35"/>
          <p:cNvCxnSpPr/>
          <p:nvPr/>
        </p:nvCxnSpPr>
        <p:spPr>
          <a:xfrm rot="10800000">
            <a:off x="5835900" y="3550925"/>
            <a:ext cx="1258500" cy="47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35"/>
          <p:cNvCxnSpPr/>
          <p:nvPr/>
        </p:nvCxnSpPr>
        <p:spPr>
          <a:xfrm flipH="1" rot="10800000">
            <a:off x="7348550" y="3550975"/>
            <a:ext cx="580800" cy="7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35"/>
          <p:cNvCxnSpPr/>
          <p:nvPr/>
        </p:nvCxnSpPr>
        <p:spPr>
          <a:xfrm rot="10800000">
            <a:off x="5061175" y="3526525"/>
            <a:ext cx="351000" cy="520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35"/>
          <p:cNvCxnSpPr/>
          <p:nvPr/>
        </p:nvCxnSpPr>
        <p:spPr>
          <a:xfrm flipH="1" rot="10800000">
            <a:off x="5424275" y="3502525"/>
            <a:ext cx="1694400" cy="544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35"/>
          <p:cNvCxnSpPr/>
          <p:nvPr/>
        </p:nvCxnSpPr>
        <p:spPr>
          <a:xfrm flipH="1">
            <a:off x="7034000" y="2267975"/>
            <a:ext cx="120900" cy="605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311700" y="1009325"/>
            <a:ext cx="5330400" cy="34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3: Simulate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 the code: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 you see several gray lines all evenly spaced across the screen?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change the arguments in the function calls for further testing. </a:t>
            </a:r>
            <a:endParaRPr sz="2400"/>
          </a:p>
        </p:txBody>
      </p:sp>
      <p:pic>
        <p:nvPicPr>
          <p:cNvPr id="235" name="Google Shape;2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100" y="1068425"/>
            <a:ext cx="3202375" cy="16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41" name="Google Shape;241;p37"/>
          <p:cNvSpPr txBox="1"/>
          <p:nvPr>
            <p:ph idx="1" type="body"/>
          </p:nvPr>
        </p:nvSpPr>
        <p:spPr>
          <a:xfrm>
            <a:off x="311700" y="1009325"/>
            <a:ext cx="82350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3: Simulate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Let’s examine the code</a:t>
            </a:r>
            <a:endParaRPr sz="2400"/>
          </a:p>
        </p:txBody>
      </p:sp>
      <p:pic>
        <p:nvPicPr>
          <p:cNvPr id="242" name="Google Shape;242;p37"/>
          <p:cNvPicPr preferRelativeResize="0"/>
          <p:nvPr/>
        </p:nvPicPr>
        <p:blipFill rotWithShape="1">
          <a:blip r:embed="rId3">
            <a:alphaModFix/>
          </a:blip>
          <a:srcRect b="15611" l="0" r="0" t="0"/>
          <a:stretch/>
        </p:blipFill>
        <p:spPr>
          <a:xfrm>
            <a:off x="1316875" y="2193750"/>
            <a:ext cx="7071350" cy="17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/>
          <p:nvPr/>
        </p:nvSpPr>
        <p:spPr>
          <a:xfrm>
            <a:off x="1926700" y="2485825"/>
            <a:ext cx="6461400" cy="141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6235125" y="730975"/>
            <a:ext cx="2371800" cy="18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Outer</a:t>
            </a: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loop: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Repeats the gray lines, moving down the screen to simulate rain.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45" name="Google Shape;245;p37"/>
          <p:cNvCxnSpPr/>
          <p:nvPr/>
        </p:nvCxnSpPr>
        <p:spPr>
          <a:xfrm flipH="1">
            <a:off x="7009700" y="2267975"/>
            <a:ext cx="145200" cy="205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311700" y="1009325"/>
            <a:ext cx="7702500" cy="34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3: Simulate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 your lines all </a:t>
            </a:r>
            <a:r>
              <a:rPr lang="en" sz="2400"/>
              <a:t>stayed in the same place!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lines didn’t move.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need another function to increment the y values to increase so they move down the screen.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57" name="Google Shape;257;p39"/>
          <p:cNvSpPr txBox="1"/>
          <p:nvPr>
            <p:ph idx="1" type="body"/>
          </p:nvPr>
        </p:nvSpPr>
        <p:spPr>
          <a:xfrm>
            <a:off x="311700" y="997225"/>
            <a:ext cx="79809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4: Incrementing y-values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list of lists includes an (x,y) ordered pair for each line location.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</a:t>
            </a:r>
            <a:r>
              <a:rPr b="1" lang="en" sz="2400"/>
              <a:t>x</a:t>
            </a:r>
            <a:r>
              <a:rPr lang="en" sz="2400"/>
              <a:t> values will stay the same, but each </a:t>
            </a:r>
            <a:r>
              <a:rPr b="1" lang="en" sz="2400"/>
              <a:t>y</a:t>
            </a:r>
            <a:r>
              <a:rPr lang="en" sz="2400"/>
              <a:t> value needs to increase so the lines are drawn going down the screen.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311700" y="997225"/>
            <a:ext cx="80535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4: Incrementing y-values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another </a:t>
            </a:r>
            <a:r>
              <a:rPr lang="en" sz="2400"/>
              <a:t>function</a:t>
            </a:r>
            <a:r>
              <a:rPr lang="en" sz="2400"/>
              <a:t> below the other functions.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It will use a for loop to traverse the list, and increment each </a:t>
            </a:r>
            <a:r>
              <a:rPr b="1" lang="en" sz="2400"/>
              <a:t>y</a:t>
            </a:r>
            <a:r>
              <a:rPr lang="en" sz="2400"/>
              <a:t> value by 10.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Remember: the </a:t>
            </a:r>
            <a:r>
              <a:rPr b="1" lang="en" sz="2400"/>
              <a:t>[1] </a:t>
            </a:r>
            <a:r>
              <a:rPr lang="en" sz="2400"/>
              <a:t>is the </a:t>
            </a:r>
            <a:r>
              <a:rPr b="1" lang="en" sz="2400"/>
              <a:t>y</a:t>
            </a:r>
            <a:r>
              <a:rPr lang="en" sz="2400"/>
              <a:t>-value for each ordered pair.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69" name="Google Shape;269;p41"/>
          <p:cNvSpPr txBox="1"/>
          <p:nvPr>
            <p:ph idx="1" type="body"/>
          </p:nvPr>
        </p:nvSpPr>
        <p:spPr>
          <a:xfrm>
            <a:off x="311700" y="997225"/>
            <a:ext cx="80535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4: Incrementing y-values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this function: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70" name="Google Shape;2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684" y="2206425"/>
            <a:ext cx="6702450" cy="105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76" name="Google Shape;276;p42"/>
          <p:cNvSpPr txBox="1"/>
          <p:nvPr>
            <p:ph idx="1" type="body"/>
          </p:nvPr>
        </p:nvSpPr>
        <p:spPr>
          <a:xfrm>
            <a:off x="311700" y="960900"/>
            <a:ext cx="80535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4: Incrementing y-values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Call the function in rainfall(). Then run the code again.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77" name="Google Shape;27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525" y="2185125"/>
            <a:ext cx="6349826" cy="19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2"/>
          <p:cNvSpPr/>
          <p:nvPr/>
        </p:nvSpPr>
        <p:spPr>
          <a:xfrm>
            <a:off x="2834375" y="3744475"/>
            <a:ext cx="1609500" cy="29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23550"/>
            <a:ext cx="8153700" cy="3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Time to code!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Grab your CodeX.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in to </a:t>
            </a:r>
            <a:r>
              <a:rPr lang="en" sz="2400" u="sng">
                <a:solidFill>
                  <a:srgbClr val="4EB74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make.firialabs.com</a:t>
            </a:r>
            <a:r>
              <a:rPr lang="en" sz="2400"/>
              <a:t> and go to the </a:t>
            </a:r>
            <a:r>
              <a:rPr b="1" lang="en" sz="2400">
                <a:solidFill>
                  <a:srgbClr val="4EB748"/>
                </a:solidFill>
              </a:rPr>
              <a:t>Sandbox</a:t>
            </a:r>
            <a:r>
              <a:rPr lang="en" sz="2400"/>
              <a:t>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a new program file and call it </a:t>
            </a:r>
            <a:r>
              <a:rPr b="1" lang="en" sz="2400"/>
              <a:t>April_Showers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84" name="Google Shape;284;p43"/>
          <p:cNvSpPr txBox="1"/>
          <p:nvPr>
            <p:ph idx="1" type="body"/>
          </p:nvPr>
        </p:nvSpPr>
        <p:spPr>
          <a:xfrm>
            <a:off x="311700" y="960900"/>
            <a:ext cx="80775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4: Incrementing y-values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more thing. When the rain reaches the ground, you want to start over again.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Call </a:t>
            </a:r>
            <a:r>
              <a:rPr lang="en" sz="2400">
                <a:solidFill>
                  <a:srgbClr val="0000FF"/>
                </a:solidFill>
              </a:rPr>
              <a:t>background()</a:t>
            </a:r>
            <a:r>
              <a:rPr lang="en" sz="2400"/>
              <a:t> at the end of the </a:t>
            </a:r>
            <a:r>
              <a:rPr lang="en" sz="2400"/>
              <a:t>function</a:t>
            </a:r>
            <a:r>
              <a:rPr lang="en" sz="2400"/>
              <a:t>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85" name="Google Shape;2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050" y="2918029"/>
            <a:ext cx="5446500" cy="19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3"/>
          <p:cNvSpPr/>
          <p:nvPr/>
        </p:nvSpPr>
        <p:spPr>
          <a:xfrm>
            <a:off x="2543900" y="4532700"/>
            <a:ext cx="1609500" cy="29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title"/>
          </p:nvPr>
        </p:nvSpPr>
        <p:spPr>
          <a:xfrm>
            <a:off x="311700" y="2926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92" name="Google Shape;292;p44"/>
          <p:cNvSpPr txBox="1"/>
          <p:nvPr>
            <p:ph idx="1" type="body"/>
          </p:nvPr>
        </p:nvSpPr>
        <p:spPr>
          <a:xfrm>
            <a:off x="311700" y="916025"/>
            <a:ext cx="80292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5: Simulating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have all the functions you need to simulate rain!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rest of the code will be in the Main Program.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Delete the test code.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Main Program needs an infinite loop.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Assign values to </a:t>
            </a:r>
            <a:r>
              <a:rPr b="1" lang="en" sz="2400"/>
              <a:t>is_raining</a:t>
            </a:r>
            <a:r>
              <a:rPr lang="en" sz="2400"/>
              <a:t>, </a:t>
            </a:r>
            <a:r>
              <a:rPr b="1" lang="en" sz="2400"/>
              <a:t>gap</a:t>
            </a:r>
            <a:r>
              <a:rPr lang="en" sz="2400"/>
              <a:t>, </a:t>
            </a:r>
            <a:r>
              <a:rPr b="1" lang="en" sz="2400"/>
              <a:t>rain_loops</a:t>
            </a:r>
            <a:r>
              <a:rPr lang="en" sz="2400"/>
              <a:t> and </a:t>
            </a:r>
            <a:r>
              <a:rPr b="1" lang="en" sz="2400"/>
              <a:t>delay</a:t>
            </a:r>
            <a:r>
              <a:rPr lang="en" sz="2400"/>
              <a:t> by calling the </a:t>
            </a:r>
            <a:r>
              <a:rPr lang="en" sz="2400">
                <a:solidFill>
                  <a:srgbClr val="0000FF"/>
                </a:solidFill>
              </a:rPr>
              <a:t>rain_type()</a:t>
            </a:r>
            <a:r>
              <a:rPr lang="en" sz="2400"/>
              <a:t> function.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/>
          <p:nvPr>
            <p:ph type="title"/>
          </p:nvPr>
        </p:nvSpPr>
        <p:spPr>
          <a:xfrm>
            <a:off x="311700" y="2926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298" name="Google Shape;298;p45"/>
          <p:cNvSpPr txBox="1"/>
          <p:nvPr>
            <p:ph idx="1" type="body"/>
          </p:nvPr>
        </p:nvSpPr>
        <p:spPr>
          <a:xfrm>
            <a:off x="311700" y="916025"/>
            <a:ext cx="80292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5: Simulating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Remember: the </a:t>
            </a:r>
            <a:r>
              <a:rPr lang="en" sz="2400">
                <a:solidFill>
                  <a:srgbClr val="0000FF"/>
                </a:solidFill>
              </a:rPr>
              <a:t>rain_type()</a:t>
            </a:r>
            <a:r>
              <a:rPr lang="en" sz="2400"/>
              <a:t> function reads the accelerometer 20 times and then returns values based on the amount of shaking.</a:t>
            </a:r>
            <a:endParaRPr sz="2400"/>
          </a:p>
        </p:txBody>
      </p:sp>
      <p:pic>
        <p:nvPicPr>
          <p:cNvPr id="299" name="Google Shape;2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025" y="3072855"/>
            <a:ext cx="6282400" cy="12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>
            <p:ph type="title"/>
          </p:nvPr>
        </p:nvSpPr>
        <p:spPr>
          <a:xfrm>
            <a:off x="311700" y="2926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305" name="Google Shape;305;p46"/>
          <p:cNvSpPr txBox="1"/>
          <p:nvPr>
            <p:ph idx="1" type="body"/>
          </p:nvPr>
        </p:nvSpPr>
        <p:spPr>
          <a:xfrm>
            <a:off x="311700" y="916025"/>
            <a:ext cx="86223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5: Simulating the rain</a:t>
            </a:r>
            <a:endParaRPr b="1">
              <a:solidFill>
                <a:srgbClr val="4EB748"/>
              </a:solidFill>
            </a:endParaRPr>
          </a:p>
          <a:p>
            <a:pPr indent="-368300" lvl="0" marL="457200" rtl="0" algn="l">
              <a:spcBef>
                <a:spcPts val="4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Use the </a:t>
            </a:r>
            <a:r>
              <a:rPr b="1" lang="en" sz="2200"/>
              <a:t>is_raining</a:t>
            </a:r>
            <a:r>
              <a:rPr lang="en" sz="2200"/>
              <a:t> Boolean in an if statement to call the other functions and simulate rain.</a:t>
            </a:r>
            <a:endParaRPr sz="2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The other values (gap, rain_loops and delay) will be used as well.</a:t>
            </a:r>
            <a:r>
              <a:rPr lang="en" sz="2400"/>
              <a:t> </a:t>
            </a:r>
            <a:endParaRPr sz="2400"/>
          </a:p>
        </p:txBody>
      </p:sp>
      <p:pic>
        <p:nvPicPr>
          <p:cNvPr id="306" name="Google Shape;30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878" y="2812853"/>
            <a:ext cx="5489050" cy="21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 txBox="1"/>
          <p:nvPr>
            <p:ph type="title"/>
          </p:nvPr>
        </p:nvSpPr>
        <p:spPr>
          <a:xfrm>
            <a:off x="311700" y="2926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312" name="Google Shape;312;p47"/>
          <p:cNvSpPr txBox="1"/>
          <p:nvPr>
            <p:ph idx="1" type="body"/>
          </p:nvPr>
        </p:nvSpPr>
        <p:spPr>
          <a:xfrm>
            <a:off x="311700" y="916025"/>
            <a:ext cx="74967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5: Simulating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 the code.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Shake the CodeX and see the rainfall.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different shakes to see all three types of rain.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Adjust any of the values you want to get the rain </a:t>
            </a:r>
            <a:r>
              <a:rPr i="1" lang="en" sz="2400"/>
              <a:t>just right.</a:t>
            </a:r>
            <a:endParaRPr i="1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318" name="Google Shape;318;p48"/>
          <p:cNvSpPr txBox="1"/>
          <p:nvPr>
            <p:ph idx="1" type="body"/>
          </p:nvPr>
        </p:nvSpPr>
        <p:spPr>
          <a:xfrm>
            <a:off x="311700" y="1152475"/>
            <a:ext cx="444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Happy Spring!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have a CodeX simulation of rain!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Next, add May Flowers…</a:t>
            </a:r>
            <a:endParaRPr sz="2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19" name="Google Shape;31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950" y="1368825"/>
            <a:ext cx="3259125" cy="33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22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Starter Program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of the code for this project is provided for you.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Open the starter code file for this project.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EB748"/>
              </a:buClr>
              <a:buSzPts val="2400"/>
              <a:buChar char="○"/>
            </a:pPr>
            <a:r>
              <a:rPr b="1" lang="en">
                <a:solidFill>
                  <a:srgbClr val="4EB748"/>
                </a:solidFill>
              </a:rPr>
              <a:t>April_Showers_starter</a:t>
            </a:r>
            <a:endParaRPr b="1" sz="2400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Copy and paste the code into your new program file.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33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Starter Code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code to make sure you don’t have any errors.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should see a the background and some text.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Everything good? Great! Ready to continue…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Assign values to use with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function has already been created that draws a single strand of rain.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Call the </a:t>
            </a:r>
            <a:r>
              <a:rPr lang="en" sz="2400"/>
              <a:t>function</a:t>
            </a:r>
            <a:r>
              <a:rPr lang="en" sz="2400"/>
              <a:t> in the MAIN PROGRAM so you can see what it looks like.</a:t>
            </a:r>
            <a:endParaRPr sz="24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657" y="3669682"/>
            <a:ext cx="3116025" cy="9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19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Assign values to use with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should see a little gray line in the upper right corner.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Your goal is to fill the screen going across with little gray lines, and then extend them to the end of the screen to create a simulation of rain.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Assign values to use with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There are different kinds of rain: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i="1" lang="en">
                <a:solidFill>
                  <a:srgbClr val="434343"/>
                </a:solidFill>
              </a:rPr>
              <a:t>Light rain</a:t>
            </a:r>
            <a:r>
              <a:rPr lang="en">
                <a:solidFill>
                  <a:srgbClr val="434343"/>
                </a:solidFill>
              </a:rPr>
              <a:t>, that is spread out and comes down slowly</a:t>
            </a:r>
            <a:endParaRPr>
              <a:solidFill>
                <a:srgbClr val="4343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i="1" lang="en">
                <a:solidFill>
                  <a:srgbClr val="434343"/>
                </a:solidFill>
              </a:rPr>
              <a:t>Regular rain</a:t>
            </a:r>
            <a:endParaRPr i="1">
              <a:solidFill>
                <a:srgbClr val="4343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i="1" lang="en">
                <a:solidFill>
                  <a:srgbClr val="434343"/>
                </a:solidFill>
              </a:rPr>
              <a:t>Heavy rain</a:t>
            </a:r>
            <a:r>
              <a:rPr lang="en">
                <a:solidFill>
                  <a:srgbClr val="434343"/>
                </a:solidFill>
              </a:rPr>
              <a:t>, that is close together and comes down fast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Showers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Assign values to use with the rain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type of rain will be determined by the amount of CodeX shaking. 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" sz="2000">
                <a:solidFill>
                  <a:srgbClr val="434343"/>
                </a:solidFill>
              </a:rPr>
              <a:t>A gentle shake will trigger light rain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" sz="2000">
                <a:solidFill>
                  <a:srgbClr val="434343"/>
                </a:solidFill>
              </a:rPr>
              <a:t>A little shaking will trigger regular rain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" sz="2000">
                <a:solidFill>
                  <a:srgbClr val="434343"/>
                </a:solidFill>
              </a:rPr>
              <a:t>Vigorous </a:t>
            </a:r>
            <a:r>
              <a:rPr lang="en" sz="2000">
                <a:solidFill>
                  <a:srgbClr val="434343"/>
                </a:solidFill>
              </a:rPr>
              <a:t>shaking</a:t>
            </a:r>
            <a:r>
              <a:rPr lang="en" sz="2000">
                <a:solidFill>
                  <a:srgbClr val="434343"/>
                </a:solidFill>
              </a:rPr>
              <a:t> will trigger heavy rain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